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96"/>
  </p:notesMasterIdLst>
  <p:handoutMasterIdLst>
    <p:handoutMasterId r:id="rId97"/>
  </p:handoutMasterIdLst>
  <p:sldIdLst>
    <p:sldId id="823" r:id="rId2"/>
    <p:sldId id="864" r:id="rId3"/>
    <p:sldId id="416" r:id="rId4"/>
    <p:sldId id="418" r:id="rId5"/>
    <p:sldId id="433" r:id="rId6"/>
    <p:sldId id="434" r:id="rId7"/>
    <p:sldId id="435" r:id="rId8"/>
    <p:sldId id="862" r:id="rId9"/>
    <p:sldId id="863" r:id="rId10"/>
    <p:sldId id="906" r:id="rId11"/>
    <p:sldId id="809" r:id="rId12"/>
    <p:sldId id="829" r:id="rId13"/>
    <p:sldId id="388" r:id="rId14"/>
    <p:sldId id="846" r:id="rId15"/>
    <p:sldId id="436" r:id="rId16"/>
    <p:sldId id="847" r:id="rId17"/>
    <p:sldId id="848" r:id="rId18"/>
    <p:sldId id="852" r:id="rId19"/>
    <p:sldId id="849" r:id="rId20"/>
    <p:sldId id="424" r:id="rId21"/>
    <p:sldId id="854" r:id="rId22"/>
    <p:sldId id="425" r:id="rId23"/>
    <p:sldId id="865" r:id="rId24"/>
    <p:sldId id="426" r:id="rId25"/>
    <p:sldId id="850" r:id="rId26"/>
    <p:sldId id="853" r:id="rId27"/>
    <p:sldId id="915" r:id="rId28"/>
    <p:sldId id="856" r:id="rId29"/>
    <p:sldId id="438" r:id="rId30"/>
    <p:sldId id="427" r:id="rId31"/>
    <p:sldId id="437" r:id="rId32"/>
    <p:sldId id="428" r:id="rId33"/>
    <p:sldId id="429" r:id="rId34"/>
    <p:sldId id="859" r:id="rId35"/>
    <p:sldId id="909" r:id="rId36"/>
    <p:sldId id="867" r:id="rId37"/>
    <p:sldId id="419" r:id="rId38"/>
    <p:sldId id="860" r:id="rId39"/>
    <p:sldId id="869" r:id="rId40"/>
    <p:sldId id="870" r:id="rId41"/>
    <p:sldId id="872" r:id="rId42"/>
    <p:sldId id="871" r:id="rId43"/>
    <p:sldId id="873" r:id="rId44"/>
    <p:sldId id="875" r:id="rId45"/>
    <p:sldId id="877" r:id="rId46"/>
    <p:sldId id="874" r:id="rId47"/>
    <p:sldId id="878" r:id="rId48"/>
    <p:sldId id="911" r:id="rId49"/>
    <p:sldId id="879" r:id="rId50"/>
    <p:sldId id="881" r:id="rId51"/>
    <p:sldId id="882" r:id="rId52"/>
    <p:sldId id="883" r:id="rId53"/>
    <p:sldId id="917" r:id="rId54"/>
    <p:sldId id="884" r:id="rId55"/>
    <p:sldId id="916" r:id="rId56"/>
    <p:sldId id="885" r:id="rId57"/>
    <p:sldId id="886" r:id="rId58"/>
    <p:sldId id="887" r:id="rId59"/>
    <p:sldId id="888" r:id="rId60"/>
    <p:sldId id="889" r:id="rId61"/>
    <p:sldId id="890" r:id="rId62"/>
    <p:sldId id="892" r:id="rId63"/>
    <p:sldId id="891" r:id="rId64"/>
    <p:sldId id="893" r:id="rId65"/>
    <p:sldId id="912" r:id="rId66"/>
    <p:sldId id="894" r:id="rId67"/>
    <p:sldId id="896" r:id="rId68"/>
    <p:sldId id="897" r:id="rId69"/>
    <p:sldId id="919" r:id="rId70"/>
    <p:sldId id="918" r:id="rId71"/>
    <p:sldId id="920" r:id="rId72"/>
    <p:sldId id="921" r:id="rId73"/>
    <p:sldId id="898" r:id="rId74"/>
    <p:sldId id="923" r:id="rId75"/>
    <p:sldId id="922" r:id="rId76"/>
    <p:sldId id="924" r:id="rId77"/>
    <p:sldId id="899" r:id="rId78"/>
    <p:sldId id="913" r:id="rId79"/>
    <p:sldId id="900" r:id="rId80"/>
    <p:sldId id="902" r:id="rId81"/>
    <p:sldId id="825" r:id="rId82"/>
    <p:sldId id="803" r:id="rId83"/>
    <p:sldId id="904" r:id="rId84"/>
    <p:sldId id="903" r:id="rId85"/>
    <p:sldId id="905" r:id="rId86"/>
    <p:sldId id="914" r:id="rId87"/>
    <p:sldId id="813" r:id="rId88"/>
    <p:sldId id="799" r:id="rId89"/>
    <p:sldId id="812" r:id="rId90"/>
    <p:sldId id="800" r:id="rId91"/>
    <p:sldId id="806" r:id="rId92"/>
    <p:sldId id="801" r:id="rId93"/>
    <p:sldId id="802" r:id="rId94"/>
    <p:sldId id="822" r:id="rId9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78402" autoAdjust="0"/>
  </p:normalViewPr>
  <p:slideViewPr>
    <p:cSldViewPr>
      <p:cViewPr varScale="1">
        <p:scale>
          <a:sx n="89" d="100"/>
          <a:sy n="89" d="100"/>
        </p:scale>
        <p:origin x="1411" y="77"/>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67</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72</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We've now seen the stochastic gradient descent algorithm and discussed variants like mini-batch training.</a:t>
            </a:r>
          </a:p>
        </p:txBody>
      </p:sp>
    </p:spTree>
    <p:extLst>
      <p:ext uri="{BB962C8B-B14F-4D97-AF65-F5344CB8AC3E}">
        <p14:creationId xmlns:p14="http://schemas.microsoft.com/office/powerpoint/2010/main" val="3033690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9279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075021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0055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94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1889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19830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5/11/2024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5/11/2024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5/11/2024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5/11/2024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5/11/2024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5/11/2024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5/11/2024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9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9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2678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5" name="Content Placeholder 4">
            <a:extLst>
              <a:ext uri="{FF2B5EF4-FFF2-40B4-BE49-F238E27FC236}">
                <a16:creationId xmlns:a16="http://schemas.microsoft.com/office/drawing/2014/main" id="{4D549D94-9B68-944D-AB75-34A35B740016}"/>
              </a:ext>
            </a:extLst>
          </p:cNvPr>
          <p:cNvPicPr>
            <a:picLocks noChangeAspect="1"/>
          </p:cNvPicPr>
          <p:nvPr/>
        </p:nvPicPr>
        <p:blipFill>
          <a:blip r:embed="rId3"/>
          <a:stretch>
            <a:fillRect/>
          </a:stretch>
        </p:blipFill>
        <p:spPr>
          <a:xfrm>
            <a:off x="2067046" y="2571750"/>
            <a:ext cx="3919046" cy="1559190"/>
          </a:xfrm>
          <a:prstGeom prst="rect">
            <a:avLst/>
          </a:prstGeom>
        </p:spPr>
      </p:pic>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4"/>
          <a:stretch>
            <a:fillRect/>
          </a:stretch>
        </p:blipFill>
        <p:spPr>
          <a:xfrm>
            <a:off x="2067046" y="3999045"/>
            <a:ext cx="3951482" cy="617419"/>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20</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29</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33</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7690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37</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8576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873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37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7</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75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097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06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334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99858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439518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3640591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859696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p:txBody>
          <a:bodyPr/>
          <a:lstStyle/>
          <a:p>
            <a:r>
              <a:rPr lang="en-US" dirty="0"/>
              <a:t>Overfitting</a:t>
            </a:r>
          </a:p>
        </p:txBody>
      </p:sp>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r>
              <a:rPr lang="en-US" i="1" dirty="0"/>
              <a:t>y</a:t>
            </a:r>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p:spTree>
    <p:extLst>
      <p:ext uri="{BB962C8B-B14F-4D97-AF65-F5344CB8AC3E}">
        <p14:creationId xmlns:p14="http://schemas.microsoft.com/office/powerpoint/2010/main" val="3241431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11079" y="1581239"/>
            <a:ext cx="5105400" cy="1137597"/>
          </a:xfrm>
        </p:spPr>
        <p:txBody>
          <a:bodyPr>
            <a:normAutofit/>
          </a:bodyPr>
          <a:lstStyle/>
          <a:p>
            <a:r>
              <a:rPr lang="en-US" sz="3000" dirty="0">
                <a:solidFill>
                  <a:schemeClr val="tx1"/>
                </a:solidFill>
                <a:latin typeface="Calibri" panose="020F0502020204030204" pitchFamily="34" charset="0"/>
                <a:cs typeface="Calibri" panose="020F0502020204030204" pitchFamily="34" charset="0"/>
              </a:rPr>
              <a:t>This movie drew me in, and it'll do the same to you.</a:t>
            </a: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a:xfrm>
            <a:off x="7389113" y="4812178"/>
            <a:ext cx="1058392" cy="306506"/>
          </a:xfrm>
        </p:spPr>
        <p:txBody>
          <a:bodyPr/>
          <a:lstStyle/>
          <a:p>
            <a:fld id="{D07771B2-D7F7-364E-B6F3-F7FE93606BCE}" type="slidenum">
              <a:rPr lang="en-US" sz="3000" smtClean="0">
                <a:latin typeface="Calibri" panose="020F0502020204030204" pitchFamily="34" charset="0"/>
                <a:cs typeface="Calibri" panose="020F0502020204030204" pitchFamily="34" charset="0"/>
              </a:rPr>
              <a:t>81</a:t>
            </a:fld>
            <a:endParaRPr lang="en-US" sz="30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80DD555-C739-AF4F-B248-51F21589B2A0}"/>
              </a:ext>
            </a:extLst>
          </p:cNvPr>
          <p:cNvSpPr txBox="1"/>
          <p:nvPr/>
        </p:nvSpPr>
        <p:spPr>
          <a:xfrm>
            <a:off x="5905433" y="941282"/>
            <a:ext cx="2032929" cy="1200329"/>
          </a:xfrm>
          <a:prstGeom prst="rect">
            <a:avLst/>
          </a:prstGeom>
          <a:noFill/>
        </p:spPr>
        <p:txBody>
          <a:bodyPr wrap="none" rtlCol="0">
            <a:spAutoFit/>
          </a:bodyPr>
          <a:lstStyle/>
          <a:p>
            <a:r>
              <a:rPr lang="en-US" dirty="0"/>
              <a:t>X1 = "this"</a:t>
            </a:r>
          </a:p>
          <a:p>
            <a:r>
              <a:rPr lang="en-US" dirty="0"/>
              <a:t>X2 = "movie</a:t>
            </a:r>
          </a:p>
          <a:p>
            <a:r>
              <a:rPr lang="en-US" dirty="0">
                <a:solidFill>
                  <a:srgbClr val="CC0000"/>
                </a:solidFill>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411079" y="3347948"/>
            <a:ext cx="4892842" cy="830997"/>
          </a:xfrm>
          <a:prstGeom prst="rect">
            <a:avLst/>
          </a:prstGeom>
          <a:noFill/>
        </p:spPr>
        <p:txBody>
          <a:bodyPr wrap="square" rtlCol="0">
            <a:spAutoFit/>
          </a:bodyPr>
          <a:lstStyle/>
          <a:p>
            <a:r>
              <a:rPr lang="en-US" dirty="0"/>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5193868" y="3864452"/>
            <a:ext cx="3934090" cy="830997"/>
          </a:xfrm>
          <a:prstGeom prst="rect">
            <a:avLst/>
          </a:prstGeom>
          <a:noFill/>
        </p:spPr>
        <p:txBody>
          <a:bodyPr wrap="none" rtlCol="0">
            <a:spAutoFit/>
          </a:bodyPr>
          <a:lstStyle/>
          <a:p>
            <a:r>
              <a:rPr lang="en-US" dirty="0">
                <a:solidFill>
                  <a:srgbClr val="00B050"/>
                </a:solidFill>
              </a:rPr>
              <a:t>X5 = "the same to you"</a:t>
            </a:r>
          </a:p>
          <a:p>
            <a:r>
              <a:rPr lang="en-US" dirty="0">
                <a:solidFill>
                  <a:srgbClr val="FF0000"/>
                </a:solidFill>
              </a:rPr>
              <a:t>X7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5905433" y="2150037"/>
            <a:ext cx="2855269" cy="461665"/>
          </a:xfrm>
          <a:prstGeom prst="rect">
            <a:avLst/>
          </a:prstGeom>
          <a:noFill/>
        </p:spPr>
        <p:txBody>
          <a:bodyPr wrap="none" rtlCol="0">
            <a:spAutoFit/>
          </a:bodyPr>
          <a:lstStyle/>
          <a:p>
            <a:r>
              <a:rPr lang="en-US" dirty="0">
                <a:solidFill>
                  <a:srgbClr val="00B050"/>
                </a:solidFill>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2057400" y="888975"/>
            <a:ext cx="542136" cy="769441"/>
          </a:xfrm>
          <a:prstGeom prst="rect">
            <a:avLst/>
          </a:prstGeom>
          <a:noFill/>
        </p:spPr>
        <p:txBody>
          <a:bodyPr wrap="none" rtlCol="0">
            <a:spAutoFit/>
          </a:bodyPr>
          <a:lstStyle/>
          <a:p>
            <a:r>
              <a:rPr lang="en-US" sz="4400" dirty="0">
                <a:solidFill>
                  <a:srgbClr val="00B050"/>
                </a:solidFill>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2069432" y="2527273"/>
            <a:ext cx="460382" cy="1107996"/>
          </a:xfrm>
          <a:prstGeom prst="rect">
            <a:avLst/>
          </a:prstGeom>
          <a:noFill/>
        </p:spPr>
        <p:txBody>
          <a:bodyPr wrap="none" rtlCol="0">
            <a:spAutoFit/>
          </a:bodyPr>
          <a:lstStyle/>
          <a:p>
            <a:r>
              <a:rPr lang="en-US" sz="6600" dirty="0">
                <a:solidFill>
                  <a:srgbClr val="C00000"/>
                </a:solidFill>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4884545" y="476509"/>
            <a:ext cx="4296369" cy="461665"/>
          </a:xfrm>
          <a:prstGeom prst="rect">
            <a:avLst/>
          </a:prstGeom>
          <a:noFill/>
        </p:spPr>
        <p:txBody>
          <a:bodyPr wrap="none" rtlCol="0">
            <a:spAutoFit/>
          </a:bodyPr>
          <a:lstStyle/>
          <a:p>
            <a:r>
              <a:rPr lang="en-US" dirty="0"/>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4846251" y="2886529"/>
            <a:ext cx="3914451" cy="1015663"/>
          </a:xfrm>
          <a:prstGeom prst="rect">
            <a:avLst/>
          </a:prstGeom>
          <a:noFill/>
        </p:spPr>
        <p:txBody>
          <a:bodyPr wrap="square" rtlCol="0">
            <a:spAutoFit/>
          </a:bodyPr>
          <a:lstStyle/>
          <a:p>
            <a:r>
              <a:rPr lang="en-US" sz="2000" dirty="0"/>
              <a:t>4gram features that just "memorize" training set and might cause problems</a:t>
            </a:r>
          </a:p>
        </p:txBody>
      </p:sp>
    </p:spTree>
    <p:extLst>
      <p:ext uri="{BB962C8B-B14F-4D97-AF65-F5344CB8AC3E}">
        <p14:creationId xmlns:p14="http://schemas.microsoft.com/office/powerpoint/2010/main" val="22499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822960" y="214953"/>
            <a:ext cx="7543800" cy="527997"/>
          </a:xfrm>
        </p:spPr>
        <p:txBody>
          <a:bodyPr>
            <a:normAutofit fontScale="90000"/>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734636" y="927684"/>
            <a:ext cx="7799765" cy="4191000"/>
          </a:xfrm>
        </p:spPr>
        <p:txBody>
          <a:bodyPr>
            <a:normAutofit/>
          </a:bodyPr>
          <a:lstStyle/>
          <a:p>
            <a:r>
              <a:rPr lang="en-US" sz="2400" dirty="0"/>
              <a:t>4-gram model on tiny data will just memorize the data</a:t>
            </a:r>
          </a:p>
          <a:p>
            <a:pPr lvl="1"/>
            <a:r>
              <a:rPr lang="en-US" sz="2400" dirty="0"/>
              <a:t>100% accuracy on the training set</a:t>
            </a:r>
          </a:p>
          <a:p>
            <a:r>
              <a:rPr lang="en-US" sz="2400" dirty="0"/>
              <a:t>But it will be surprised by the novel 4-grams in the test data</a:t>
            </a:r>
          </a:p>
          <a:p>
            <a:pPr lvl="1"/>
            <a:r>
              <a:rPr lang="en-US" sz="2400" dirty="0"/>
              <a:t>Low accuracy on test set</a:t>
            </a:r>
          </a:p>
          <a:p>
            <a:r>
              <a:rPr lang="en-US" sz="2800" dirty="0"/>
              <a:t>Models that are too powerful can </a:t>
            </a:r>
            <a:r>
              <a:rPr lang="en-US" sz="2800" b="1" dirty="0"/>
              <a:t>overfit</a:t>
            </a:r>
            <a:r>
              <a:rPr lang="en-US" sz="2800" dirty="0"/>
              <a:t> the data</a:t>
            </a:r>
          </a:p>
          <a:p>
            <a:pPr lvl="1"/>
            <a:r>
              <a:rPr lang="en-US" sz="2400" dirty="0"/>
              <a:t>Fitting the details of the training data so exactly that the model doesn't generalize well to the test set</a:t>
            </a:r>
          </a:p>
          <a:p>
            <a:pPr lvl="2"/>
            <a:r>
              <a:rPr lang="en-US" sz="2400" dirty="0"/>
              <a:t>How to avoid overfitting?</a:t>
            </a:r>
          </a:p>
          <a:p>
            <a:pPr lvl="3"/>
            <a:r>
              <a:rPr lang="en-US" sz="2000" dirty="0"/>
              <a:t>Regularization in logistic regression </a:t>
            </a:r>
          </a:p>
          <a:p>
            <a:pPr lvl="3"/>
            <a:r>
              <a:rPr lang="en-US" sz="2000" dirty="0"/>
              <a:t>Dropout in neural networks</a:t>
            </a:r>
          </a:p>
          <a:p>
            <a:pPr lvl="1"/>
            <a:endParaRPr lang="en-US" dirty="0"/>
          </a:p>
        </p:txBody>
      </p:sp>
      <p:sp>
        <p:nvSpPr>
          <p:cNvPr id="4" name="Slide Number Placeholder 3">
            <a:extLst>
              <a:ext uri="{FF2B5EF4-FFF2-40B4-BE49-F238E27FC236}">
                <a16:creationId xmlns:a16="http://schemas.microsoft.com/office/drawing/2014/main" id="{FB390B8E-6E1E-5B4F-AE2C-BE6C523CD36F}"/>
              </a:ext>
            </a:extLst>
          </p:cNvPr>
          <p:cNvSpPr>
            <a:spLocks noGrp="1"/>
          </p:cNvSpPr>
          <p:nvPr>
            <p:ph type="sldNum" sz="quarter" idx="12"/>
          </p:nvPr>
        </p:nvSpPr>
        <p:spPr/>
        <p:txBody>
          <a:bodyPr/>
          <a:lstStyle/>
          <a:p>
            <a:fld id="{D07771B2-D7F7-364E-B6F3-F7FE93606BCE}" type="slidenum">
              <a:rPr lang="en-US" smtClean="0"/>
              <a:t>82</a:t>
            </a:fld>
            <a:endParaRPr lang="en-US"/>
          </a:p>
        </p:txBody>
      </p:sp>
    </p:spTree>
    <p:extLst>
      <p:ext uri="{BB962C8B-B14F-4D97-AF65-F5344CB8AC3E}">
        <p14:creationId xmlns:p14="http://schemas.microsoft.com/office/powerpoint/2010/main" val="2038671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rmAutofit lnSpcReduction="10000"/>
          </a:bodyPr>
          <a:lstStyle/>
          <a:p>
            <a:r>
              <a:rPr lang="en-US" dirty="0"/>
              <a:t>A solution for overfitting</a:t>
            </a:r>
          </a:p>
          <a:p>
            <a:r>
              <a:rPr lang="en-US" dirty="0"/>
              <a:t>Add a regularization term </a:t>
            </a:r>
            <a:r>
              <a:rPr lang="en-US" i="1" dirty="0"/>
              <a:t>R</a:t>
            </a:r>
            <a:r>
              <a:rPr lang="en-US" dirty="0"/>
              <a:t>(</a:t>
            </a:r>
            <a:r>
              <a:rPr lang="el-GR" dirty="0"/>
              <a:t>θ) </a:t>
            </a:r>
            <a:r>
              <a:rPr lang="en-US" dirty="0"/>
              <a:t>to the loss function </a:t>
            </a:r>
            <a:r>
              <a:rPr lang="en-US" sz="1800" dirty="0"/>
              <a:t>(for now written as maximizing </a:t>
            </a:r>
            <a:r>
              <a:rPr lang="en-US" sz="1800" dirty="0" err="1"/>
              <a:t>logprob</a:t>
            </a:r>
            <a:r>
              <a:rPr lang="en-US" sz="1800" dirty="0"/>
              <a:t> rather than minimizing loss) </a:t>
            </a:r>
          </a:p>
          <a:p>
            <a:endParaRPr lang="en-US" sz="1800" dirty="0"/>
          </a:p>
          <a:p>
            <a:endParaRPr lang="en-US" sz="1800" dirty="0"/>
          </a:p>
          <a:p>
            <a:endParaRPr lang="en-US" sz="1800" dirty="0"/>
          </a:p>
          <a:p>
            <a:r>
              <a:rPr lang="en-US" dirty="0"/>
              <a:t>Idea: choose an </a:t>
            </a:r>
            <a:r>
              <a:rPr lang="en-US" i="1" dirty="0"/>
              <a:t>R</a:t>
            </a:r>
            <a:r>
              <a:rPr lang="en-US" dirty="0"/>
              <a:t>(</a:t>
            </a:r>
            <a:r>
              <a:rPr lang="el-GR" dirty="0"/>
              <a:t>θ)</a:t>
            </a:r>
            <a:r>
              <a:rPr lang="en-US" dirty="0"/>
              <a:t> that penalizes large weights</a:t>
            </a:r>
          </a:p>
          <a:p>
            <a:pPr lvl="1"/>
            <a:r>
              <a:rPr lang="en-US" dirty="0"/>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id="{ED02CBB2-E1ED-A04E-98C0-81357B48C958}"/>
              </a:ext>
            </a:extLst>
          </p:cNvPr>
          <p:cNvPicPr>
            <a:picLocks noChangeAspect="1"/>
          </p:cNvPicPr>
          <p:nvPr/>
        </p:nvPicPr>
        <p:blipFill>
          <a:blip r:embed="rId2"/>
          <a:stretch>
            <a:fillRect/>
          </a:stretch>
        </p:blipFill>
        <p:spPr>
          <a:xfrm>
            <a:off x="1752600" y="2435225"/>
            <a:ext cx="5258210" cy="958850"/>
          </a:xfrm>
          <a:prstGeom prst="rect">
            <a:avLst/>
          </a:prstGeom>
        </p:spPr>
      </p:pic>
    </p:spTree>
    <p:extLst>
      <p:ext uri="{BB962C8B-B14F-4D97-AF65-F5344CB8AC3E}">
        <p14:creationId xmlns:p14="http://schemas.microsoft.com/office/powerpoint/2010/main" val="2111410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L2 Regularization (= ridge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7635240" cy="3429000"/>
          </a:xfrm>
        </p:spPr>
        <p:txBody>
          <a:bodyPr/>
          <a:lstStyle/>
          <a:p>
            <a:r>
              <a:rPr lang="en-US" dirty="0"/>
              <a:t>	The sum of the squares of the weights</a:t>
            </a:r>
          </a:p>
          <a:p>
            <a:r>
              <a:rPr lang="en-US" dirty="0"/>
              <a:t>The name is because this is the (square of the)        </a:t>
            </a:r>
            <a:r>
              <a:rPr lang="en-US" b="1" dirty="0"/>
              <a:t>L2 norm</a:t>
            </a:r>
            <a:r>
              <a:rPr lang="en-US" dirty="0"/>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l-GR" baseline="-25000" dirty="0">
                <a:latin typeface="Times New Roman" panose="02020603050405020304" pitchFamily="18" charset="0"/>
                <a:cs typeface="Times New Roman" panose="02020603050405020304" pitchFamily="18" charset="0"/>
              </a:rPr>
              <a:t>2</a:t>
            </a:r>
            <a:r>
              <a:rPr lang="el-GR" dirty="0"/>
              <a:t>, </a:t>
            </a:r>
            <a:r>
              <a:rPr lang="en-US" dirty="0"/>
              <a:t>= </a:t>
            </a:r>
            <a:r>
              <a:rPr lang="en-US" b="1" dirty="0"/>
              <a:t>Euclidean distance </a:t>
            </a:r>
            <a:r>
              <a:rPr lang="en-US" dirty="0"/>
              <a:t>of </a:t>
            </a:r>
            <a:r>
              <a:rPr lang="el-GR" dirty="0">
                <a:latin typeface="Times New Roman" panose="02020603050405020304" pitchFamily="18" charset="0"/>
                <a:cs typeface="Times New Roman" panose="02020603050405020304" pitchFamily="18" charset="0"/>
              </a:rPr>
              <a:t>θ </a:t>
            </a:r>
            <a:r>
              <a:rPr lang="en-US" dirty="0"/>
              <a:t>to the origin.</a:t>
            </a:r>
          </a:p>
          <a:p>
            <a:endParaRPr lang="en-US" dirty="0"/>
          </a:p>
          <a:p>
            <a:endParaRPr lang="en-US" dirty="0"/>
          </a:p>
          <a:p>
            <a:r>
              <a:rPr lang="en-US" dirty="0"/>
              <a:t>L2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tretch>
            <a:fillRect/>
          </a:stretch>
        </p:blipFill>
        <p:spPr>
          <a:xfrm>
            <a:off x="2209800" y="2647950"/>
            <a:ext cx="3384550" cy="1041400"/>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tretch>
            <a:fillRect/>
          </a:stretch>
        </p:blipFill>
        <p:spPr>
          <a:xfrm>
            <a:off x="1981200" y="4122807"/>
            <a:ext cx="5525206" cy="1041400"/>
          </a:xfrm>
          <a:prstGeom prst="rect">
            <a:avLst/>
          </a:prstGeom>
        </p:spPr>
      </p:pic>
    </p:spTree>
    <p:extLst>
      <p:ext uri="{BB962C8B-B14F-4D97-AF65-F5344CB8AC3E}">
        <p14:creationId xmlns:p14="http://schemas.microsoft.com/office/powerpoint/2010/main" val="42008541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L1 Regularization (= lasso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8168640" cy="3429000"/>
          </a:xfrm>
        </p:spPr>
        <p:txBody>
          <a:bodyPr/>
          <a:lstStyle/>
          <a:p>
            <a:r>
              <a:rPr lang="en-US" dirty="0"/>
              <a:t>	The sum of the (absolute value of the) weights</a:t>
            </a:r>
          </a:p>
          <a:p>
            <a:r>
              <a:rPr lang="en-US" dirty="0"/>
              <a:t>Named after the </a:t>
            </a:r>
            <a:r>
              <a:rPr lang="en-US" b="1" dirty="0"/>
              <a:t>L1 norm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r>
              <a:rPr lang="en-US" baseline="-25000" dirty="0">
                <a:latin typeface="Times New Roman" panose="02020603050405020304" pitchFamily="18" charset="0"/>
                <a:cs typeface="Times New Roman" panose="02020603050405020304" pitchFamily="18" charset="0"/>
              </a:rPr>
              <a:t>1</a:t>
            </a:r>
            <a:r>
              <a:rPr lang="en-US" dirty="0"/>
              <a:t>, = sum of the absolute values of the weights, = </a:t>
            </a:r>
            <a:r>
              <a:rPr lang="en-US" b="1" dirty="0"/>
              <a:t>Manhattan distance</a:t>
            </a:r>
            <a:r>
              <a:rPr lang="en-US" dirty="0"/>
              <a:t> </a:t>
            </a:r>
          </a:p>
          <a:p>
            <a:endParaRPr lang="en-US" dirty="0"/>
          </a:p>
          <a:p>
            <a:endParaRPr lang="en-US" sz="1100" dirty="0"/>
          </a:p>
          <a:p>
            <a:r>
              <a:rPr lang="en-US" dirty="0"/>
              <a:t>L1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rcRect/>
          <a:stretch/>
        </p:blipFill>
        <p:spPr>
          <a:xfrm>
            <a:off x="2667000" y="2453404"/>
            <a:ext cx="3384550" cy="1008856"/>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rcRect/>
          <a:stretch/>
        </p:blipFill>
        <p:spPr>
          <a:xfrm>
            <a:off x="1540257" y="3985952"/>
            <a:ext cx="6063486" cy="1046489"/>
          </a:xfrm>
          <a:prstGeom prst="rect">
            <a:avLst/>
          </a:prstGeom>
        </p:spPr>
      </p:pic>
    </p:spTree>
    <p:extLst>
      <p:ext uri="{BB962C8B-B14F-4D97-AF65-F5344CB8AC3E}">
        <p14:creationId xmlns:p14="http://schemas.microsoft.com/office/powerpoint/2010/main" val="3315436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6046219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13FDA879-22B3-DE43-9598-BC7B8BE5748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60041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88</a:t>
            </a:fld>
            <a:endParaRPr lang="en-US" dirty="0"/>
          </a:p>
        </p:txBody>
      </p:sp>
    </p:spTree>
    <p:extLst>
      <p:ext uri="{BB962C8B-B14F-4D97-AF65-F5344CB8AC3E}">
        <p14:creationId xmlns:p14="http://schemas.microsoft.com/office/powerpoint/2010/main" val="1818309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89</a:t>
            </a:fld>
            <a:endParaRPr lang="en-US"/>
          </a:p>
        </p:txBody>
      </p:sp>
    </p:spTree>
    <p:extLst>
      <p:ext uri="{BB962C8B-B14F-4D97-AF65-F5344CB8AC3E}">
        <p14:creationId xmlns:p14="http://schemas.microsoft.com/office/powerpoint/2010/main" val="723969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90</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2999" y="1372940"/>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8714224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91</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42266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92</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32937741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119702"/>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93</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3297478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CF085687-94A6-BD43-8115-BB7F02B7F6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74667441"/>
      </p:ext>
    </p:extLst>
  </p:cSld>
  <p:clrMapOvr>
    <a:masterClrMapping/>
  </p:clrMapOvr>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24979</TotalTime>
  <Words>6410</Words>
  <Application>Microsoft Office PowerPoint</Application>
  <PresentationFormat>On-screen Show (16:9)</PresentationFormat>
  <Paragraphs>608</Paragraphs>
  <Slides>94</Slides>
  <Notes>54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Arial</vt:lpstr>
      <vt:lpstr>Calibri</vt:lpstr>
      <vt:lpstr>Calibri Light</vt:lpstr>
      <vt:lpstr>Cambria Math</vt:lpstr>
      <vt:lpstr>Courier</vt:lpstr>
      <vt:lpstr>Lucida Sans</vt:lpstr>
      <vt:lpstr>Tahoma</vt:lpstr>
      <vt:lpstr>Times</vt:lpstr>
      <vt:lpstr>Times New Roman</vt:lpstr>
      <vt:lpstr>Wingdings</vt:lpstr>
      <vt:lpstr>1_Retrospect</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Sentiment example: does y=1 or y=0?</vt:lpstr>
      <vt:lpstr>PowerPoint Presentation</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Presentation</vt:lpstr>
      <vt:lpstr>Hyperparameters</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lpstr>Logistic Regression</vt:lpstr>
      <vt:lpstr>Overfitting</vt:lpstr>
      <vt:lpstr>Overfitting</vt:lpstr>
      <vt:lpstr>Overfitting</vt:lpstr>
      <vt:lpstr>Regularization</vt:lpstr>
      <vt:lpstr>L2 Regularization (= ridge regression)</vt:lpstr>
      <vt:lpstr>L1 Regularization (= lasso regression)</vt:lpstr>
      <vt:lpstr>Logistic Regression</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Logistic Regression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Speech and Language Processing</dc:subject>
  <dc:creator>Dan Jurafsky</dc:creator>
  <cp:keywords/>
  <dc:description/>
  <cp:lastModifiedBy>setmanbaba@gmail.com</cp:lastModifiedBy>
  <cp:revision>543</cp:revision>
  <cp:lastPrinted>2020-01-23T22:37:17Z</cp:lastPrinted>
  <dcterms:created xsi:type="dcterms:W3CDTF">2010-04-19T15:31:24Z</dcterms:created>
  <dcterms:modified xsi:type="dcterms:W3CDTF">2024-05-11T12:16:39Z</dcterms:modified>
  <cp:category/>
</cp:coreProperties>
</file>